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7" r:id="rId3"/>
    <p:sldId id="278" r:id="rId4"/>
    <p:sldId id="280" r:id="rId5"/>
    <p:sldId id="285" r:id="rId6"/>
    <p:sldId id="288" r:id="rId7"/>
    <p:sldId id="289" r:id="rId8"/>
    <p:sldId id="286" r:id="rId9"/>
    <p:sldId id="287" r:id="rId10"/>
    <p:sldId id="281" r:id="rId11"/>
    <p:sldId id="283" r:id="rId12"/>
    <p:sldId id="282" r:id="rId13"/>
    <p:sldId id="284" r:id="rId14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  <a:srgbClr val="FFCC00"/>
    <a:srgbClr val="0099CC"/>
    <a:srgbClr val="0000CC"/>
    <a:srgbClr val="FF0066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B81A6-0C7D-4DB5-847A-9C1A897335F9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E9AE9-4AB9-4005-9EF3-831253B7C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45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1EA7-C07B-4833-908F-DFE1E29579FC}" type="datetimeFigureOut">
              <a:rPr lang="it-IT" smtClean="0"/>
              <a:t>07/02/2019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87AFC9-3E62-46C2-9E6B-D1D15EC1A41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1EA7-C07B-4833-908F-DFE1E29579FC}" type="datetimeFigureOut">
              <a:rPr lang="it-IT" smtClean="0"/>
              <a:t>07/02/2019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AFC9-3E62-46C2-9E6B-D1D15EC1A41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1EA7-C07B-4833-908F-DFE1E29579FC}" type="datetimeFigureOut">
              <a:rPr lang="it-IT" smtClean="0"/>
              <a:t>07/02/2019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AFC9-3E62-46C2-9E6B-D1D15EC1A41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1EA7-C07B-4833-908F-DFE1E29579FC}" type="datetimeFigureOut">
              <a:rPr lang="it-IT" smtClean="0"/>
              <a:t>07/02/2019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87AFC9-3E62-46C2-9E6B-D1D15EC1A41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1EA7-C07B-4833-908F-DFE1E29579FC}" type="datetimeFigureOut">
              <a:rPr lang="it-IT" smtClean="0"/>
              <a:t>07/02/2019</a:t>
            </a:fld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AFC9-3E62-46C2-9E6B-D1D15EC1A412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1EA7-C07B-4833-908F-DFE1E29579FC}" type="datetimeFigureOut">
              <a:rPr lang="it-IT" smtClean="0"/>
              <a:t>07/02/2019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AFC9-3E62-46C2-9E6B-D1D15EC1A41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1EA7-C07B-4833-908F-DFE1E29579FC}" type="datetimeFigureOut">
              <a:rPr lang="it-IT" smtClean="0"/>
              <a:t>07/02/2019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87AFC9-3E62-46C2-9E6B-D1D15EC1A412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1EA7-C07B-4833-908F-DFE1E29579FC}" type="datetimeFigureOut">
              <a:rPr lang="it-IT" smtClean="0"/>
              <a:t>07/02/2019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AFC9-3E62-46C2-9E6B-D1D15EC1A41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1EA7-C07B-4833-908F-DFE1E29579FC}" type="datetimeFigureOut">
              <a:rPr lang="it-IT" smtClean="0"/>
              <a:t>07/02/2019</a:t>
            </a:fld>
            <a:endParaRPr lang="it-IT" dirty="0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AFC9-3E62-46C2-9E6B-D1D15EC1A41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1EA7-C07B-4833-908F-DFE1E29579FC}" type="datetimeFigureOut">
              <a:rPr lang="it-IT" smtClean="0"/>
              <a:t>07/02/2019</a:t>
            </a:fld>
            <a:endParaRPr lang="it-IT" dirty="0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AFC9-3E62-46C2-9E6B-D1D15EC1A412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61EA7-C07B-4833-908F-DFE1E29579FC}" type="datetimeFigureOut">
              <a:rPr lang="it-IT" smtClean="0"/>
              <a:t>07/02/2019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7AFC9-3E62-46C2-9E6B-D1D15EC1A412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B61EA7-C07B-4833-908F-DFE1E29579FC}" type="datetimeFigureOut">
              <a:rPr lang="it-IT" smtClean="0"/>
              <a:t>07/02/2019</a:t>
            </a:fld>
            <a:endParaRPr lang="it-IT" dirty="0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7AFC9-3E62-46C2-9E6B-D1D15EC1A412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sgubbio.gov.it/?circolari=circ004-corso-di-prima-alfabetizzazione-e-consolidamento-approfondimento-di-lingua-italiana-per-alunni-stranieri-progetto-la-lingua-italiana-al-servizio-dellintegrazione-ex-art-9-ccn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sgubbio.gov.it/?circolari=circ004-corso-di-prima-alfabetizzazione-e-consolidamento-approfondimento-di-lingua-italiana-per-alunni-stranieri-progetto-la-lingua-italiana-al-servizio-dellintegrazione-ex-art-9-ccn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sgubbio.gov.it/?circolari=circ004-corso-di-prima-alfabetizzazione-e-consolidamento-approfondimento-di-lingua-italiana-per-alunni-stranieri-progetto-la-lingua-italiana-al-servizio-dellintegrazione-ex-art-9-ccn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sgubbio.gov.it/?circolari=circ004-corso-di-prima-alfabetizzazione-e-consolidamento-approfondimento-di-lingua-italiana-per-alunni-stranieri-progetto-la-lingua-italiana-al-servizio-dellintegrazione-ex-art-9-cc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sgubbio.gov.it/?circolari=circ004-corso-di-prima-alfabetizzazione-e-consolidamento-approfondimento-di-lingua-italiana-per-alunni-stranieri-progetto-la-lingua-italiana-al-servizio-dellintegrazione-ex-art-9-ccn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sgubbio.gov.it/?circolari=circ004-corso-di-prima-alfabetizzazione-e-consolidamento-approfondimento-di-lingua-italiana-per-alunni-stranieri-progetto-la-lingua-italiana-al-servizio-dellintegrazione-ex-art-9-ccn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iisgubbio.gov.it/?circolari=circ004-corso-di-prima-alfabetizzazione-e-consolidamento-approfondimento-di-lingua-italiana-per-alunni-stranieri-progetto-la-lingua-italiana-al-servizio-dellintegrazione-ex-art-9-ccn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sgubbio.gov.it/?circolari=circ004-corso-di-prima-alfabetizzazione-e-consolidamento-approfondimento-di-lingua-italiana-per-alunni-stranieri-progetto-la-lingua-italiana-al-servizio-dellintegrazione-ex-art-9-ccn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sgubbio.gov.it/?circolari=circ004-corso-di-prima-alfabetizzazione-e-consolidamento-approfondimento-di-lingua-italiana-per-alunni-stranieri-progetto-la-lingua-italiana-al-servizio-dellintegrazione-ex-art-9-ccn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idx="1"/>
          </p:nvPr>
        </p:nvSpPr>
        <p:spPr>
          <a:xfrm>
            <a:off x="309645" y="-603447"/>
            <a:ext cx="8686800" cy="27363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it-IT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endParaRPr lang="it-IT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DEALING WITH STEREOTYPES IN OUR SCHOOL</a:t>
            </a:r>
            <a:r>
              <a:rPr lang="it-IT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</a:t>
            </a:r>
            <a:endParaRPr lang="it-IT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isultati immagini per alternanza scuola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00303" cy="234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51" y="4418363"/>
            <a:ext cx="3672408" cy="198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217531" cy="216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0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TEACHING/LEARNING STRATEGIES to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stereotypes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44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Participation</a:t>
            </a:r>
            <a:r>
              <a:rPr lang="it-IT" sz="4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sz="44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initiatives</a:t>
            </a:r>
            <a:r>
              <a:rPr lang="it-IT" sz="4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organized</a:t>
            </a:r>
            <a:r>
              <a:rPr lang="it-IT" sz="4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4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managed</a:t>
            </a:r>
            <a:r>
              <a:rPr lang="it-IT" sz="4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the </a:t>
            </a:r>
            <a:r>
              <a:rPr lang="it-IT" sz="4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</a:t>
            </a:r>
            <a:r>
              <a:rPr lang="it-IT" sz="4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Library in </a:t>
            </a:r>
            <a:r>
              <a:rPr lang="it-IT" sz="4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r>
              <a:rPr lang="it-IT" sz="4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</a:t>
            </a:r>
            <a:r>
              <a:rPr lang="it-IT" sz="4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schools</a:t>
            </a:r>
            <a:r>
              <a:rPr lang="it-IT" sz="4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4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associations</a:t>
            </a:r>
            <a:r>
              <a:rPr lang="it-IT" sz="4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public </a:t>
            </a:r>
            <a:r>
              <a:rPr lang="it-IT" sz="4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bodies</a:t>
            </a:r>
            <a:r>
              <a:rPr lang="it-IT" sz="4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  </a:t>
            </a:r>
          </a:p>
          <a:p>
            <a:pPr marL="0" indent="0" algn="just" fontAlgn="base">
              <a:buNone/>
            </a:pPr>
            <a:endParaRPr lang="it-IT" sz="4400" dirty="0" smtClean="0">
              <a:hlinkClick r:id="rId2"/>
            </a:endParaRPr>
          </a:p>
          <a:p>
            <a:pPr marL="0" indent="0" fontAlgn="base">
              <a:buNone/>
            </a:pPr>
            <a:r>
              <a:rPr lang="it-IT" sz="4400" dirty="0">
                <a:hlinkClick r:id="rId2"/>
              </a:rPr>
              <a:t> </a:t>
            </a:r>
            <a:endParaRPr lang="it-IT" sz="4400" dirty="0"/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isultati immagini per alternanza scuola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TEACHING/LEARNING STRATEGIES to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stereotypes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44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 </a:t>
            </a:r>
            <a:r>
              <a:rPr lang="it-IT" sz="36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</a:t>
            </a:r>
            <a:r>
              <a:rPr lang="it-IT" sz="36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Shoa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to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culture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it-IT" sz="3600" dirty="0" err="1" smtClean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peace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3600" dirty="0" err="1" smtClean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tolerance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3600" dirty="0" err="1" smtClean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dialogue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racial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ethic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religious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hatred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survivors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concentration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writers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historians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films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0" indent="0" algn="just" fontAlgn="base">
              <a:buNone/>
            </a:pPr>
            <a:endParaRPr lang="it-IT" sz="4400" dirty="0" smtClean="0">
              <a:hlinkClick r:id="rId2"/>
            </a:endParaRPr>
          </a:p>
          <a:p>
            <a:pPr marL="0" indent="0" fontAlgn="base">
              <a:buNone/>
            </a:pPr>
            <a:r>
              <a:rPr lang="it-IT" sz="4400" dirty="0">
                <a:hlinkClick r:id="rId2"/>
              </a:rPr>
              <a:t> </a:t>
            </a:r>
            <a:endParaRPr lang="it-IT" sz="4400" dirty="0"/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isultati immagini per alternanza scuola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7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TEACHING/LEARNING STRATEGIES to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stereotypes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44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Reading the </a:t>
            </a:r>
            <a:r>
              <a:rPr lang="it-IT" sz="44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contemporary</a:t>
            </a:r>
            <a:r>
              <a:rPr lang="it-IT" sz="36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dealing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the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phenomenon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migration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to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prejudice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intolerance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discrimination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asylum-seekers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refugees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writers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films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workshops,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reading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itineraries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0" indent="0" algn="just" fontAlgn="base">
              <a:buNone/>
            </a:pPr>
            <a:endParaRPr lang="it-IT" sz="4400" dirty="0" smtClean="0">
              <a:hlinkClick r:id="rId2"/>
            </a:endParaRPr>
          </a:p>
          <a:p>
            <a:pPr marL="0" indent="0" fontAlgn="base">
              <a:buNone/>
            </a:pPr>
            <a:r>
              <a:rPr lang="it-IT" sz="4400" dirty="0">
                <a:hlinkClick r:id="rId2"/>
              </a:rPr>
              <a:t> </a:t>
            </a:r>
            <a:endParaRPr lang="it-IT" sz="4400" dirty="0"/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isultati immagini per alternanza scuola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TEACHING/LEARNING STRATEGIES to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stereotypes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44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</a:t>
            </a:r>
            <a:r>
              <a:rPr lang="it-IT" sz="44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</a:t>
            </a:r>
            <a:r>
              <a:rPr lang="it-IT" sz="4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4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against</a:t>
            </a:r>
            <a:r>
              <a:rPr lang="it-IT" sz="4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4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violence</a:t>
            </a:r>
            <a:r>
              <a:rPr lang="it-IT" sz="4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it-IT" sz="44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women</a:t>
            </a:r>
            <a:r>
              <a:rPr lang="it-IT" sz="36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awareness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social and cultural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writers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films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workshops;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reading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experiences</a:t>
            </a:r>
            <a:r>
              <a:rPr lang="it-I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 marL="0" indent="0" algn="just" fontAlgn="base">
              <a:buNone/>
            </a:pPr>
            <a:endParaRPr lang="it-IT" sz="4400" dirty="0" smtClean="0">
              <a:hlinkClick r:id="rId2"/>
            </a:endParaRPr>
          </a:p>
          <a:p>
            <a:pPr marL="0" indent="0" fontAlgn="base">
              <a:buNone/>
            </a:pPr>
            <a:r>
              <a:rPr lang="it-IT" sz="4400" dirty="0">
                <a:hlinkClick r:id="rId2"/>
              </a:rPr>
              <a:t> </a:t>
            </a:r>
            <a:endParaRPr lang="it-IT" sz="4400" dirty="0"/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isultati immagini per alternanza scuola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NUMBER OF PUPILS ATTENDING THE SCHOOL</a:t>
            </a: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951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(108 </a:t>
            </a:r>
            <a:r>
              <a:rPr lang="it-IT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foreign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pupils</a:t>
            </a: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11,36%)</a:t>
            </a:r>
          </a:p>
          <a:p>
            <a:pPr marL="0" indent="0" algn="ctr">
              <a:buNone/>
            </a:pPr>
            <a:endParaRPr lang="it-IT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it-IT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it-IT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hey</a:t>
            </a: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live in </a:t>
            </a: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ubbio</a:t>
            </a: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in </a:t>
            </a:r>
            <a:r>
              <a:rPr lang="it-IT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</a:t>
            </a: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others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towns</a:t>
            </a: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both</a:t>
            </a: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</a:t>
            </a: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ubbio and </a:t>
            </a:r>
            <a:r>
              <a:rPr lang="it-IT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</a:t>
            </a: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parts</a:t>
            </a: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Umbria, and in </a:t>
            </a:r>
            <a:r>
              <a:rPr lang="it-IT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neighbouring</a:t>
            </a: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regions</a:t>
            </a: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isultati immagini per alternanza scuola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4"/>
          <p:cNvSpPr>
            <a:spLocks noGrp="1"/>
          </p:cNvSpPr>
          <p:nvPr>
            <p:ph idx="1"/>
          </p:nvPr>
        </p:nvSpPr>
        <p:spPr>
          <a:xfrm>
            <a:off x="304800" y="7938"/>
            <a:ext cx="8686800" cy="60721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OF THE FOREIGN PUPILS COME FROM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Albania</a:t>
            </a:r>
          </a:p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Morocco</a:t>
            </a:r>
          </a:p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Romania</a:t>
            </a:r>
          </a:p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Republic of Macedonia</a:t>
            </a:r>
          </a:p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Ecuador</a:t>
            </a:r>
          </a:p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Tunisia</a:t>
            </a:r>
          </a:p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Kosovo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isultati immagini per alternanza scuola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4"/>
            <a:ext cx="4411532" cy="223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9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TEACHING/LEARNING STRATEGIES to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stereotypes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36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Inclusion</a:t>
            </a:r>
            <a:r>
              <a:rPr lang="it-IT" sz="36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r>
              <a:rPr lang="it-IT" sz="36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it-IT" sz="36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pupils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special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</a:t>
            </a:r>
            <a:endParaRPr lang="it-IT" sz="3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36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Italian</a:t>
            </a:r>
            <a:r>
              <a:rPr lang="it-IT" sz="36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it-IT" sz="36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courses</a:t>
            </a:r>
            <a:r>
              <a:rPr lang="it-IT" sz="36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just"/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*first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</a:t>
            </a:r>
            <a:r>
              <a:rPr lang="it-IT" sz="3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literacy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*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reinforcement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*in-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depht</a:t>
            </a:r>
            <a:r>
              <a:rPr lang="it-IT" sz="3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6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endParaRPr lang="it-IT" sz="3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 fontAlgn="base">
              <a:buNone/>
            </a:pPr>
            <a:endParaRPr lang="it-IT" sz="4400" dirty="0" smtClean="0">
              <a:hlinkClick r:id="rId2"/>
            </a:endParaRPr>
          </a:p>
          <a:p>
            <a:pPr marL="0" indent="0" fontAlgn="base">
              <a:buNone/>
            </a:pPr>
            <a:r>
              <a:rPr lang="it-IT" sz="4400" dirty="0">
                <a:hlinkClick r:id="rId2"/>
              </a:rPr>
              <a:t> </a:t>
            </a:r>
            <a:endParaRPr lang="it-IT" sz="4400" dirty="0"/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isultati immagini per alternanza scuola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TEACHING/LEARNING STRATEGIES to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stereotypes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4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</a:t>
            </a:r>
            <a:r>
              <a:rPr lang="it-IT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management of School </a:t>
            </a:r>
            <a:r>
              <a:rPr lang="it-IT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</a:t>
            </a:r>
            <a:r>
              <a:rPr lang="it-IT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Counselling</a:t>
            </a:r>
            <a:r>
              <a:rPr lang="it-IT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Information Centre)</a:t>
            </a:r>
          </a:p>
          <a:p>
            <a:pPr marL="0" indent="0" algn="just">
              <a:buNone/>
            </a:pP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to </a:t>
            </a:r>
            <a:r>
              <a:rPr lang="it-IT" sz="2400" dirty="0" err="1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personal/social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a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inclusive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</a:t>
            </a:r>
            <a:endParaRPr lang="it-IT" sz="24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to </a:t>
            </a:r>
            <a:r>
              <a:rPr lang="it-IT" sz="2400" dirty="0" err="1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and/or small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counselling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guidance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prevention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centred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interventions</a:t>
            </a:r>
            <a:endParaRPr lang="it-IT" sz="24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it-IT" sz="2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it-IT" sz="2400" dirty="0">
                <a:solidFill>
                  <a:srgbClr val="00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facilitate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areas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personal and social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it-IT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240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carreer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r>
              <a:rPr lang="it-IT" sz="2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 algn="just" fontAlgn="base">
              <a:buNone/>
            </a:pPr>
            <a:endParaRPr lang="it-IT" sz="2400" dirty="0" smtClean="0">
              <a:hlinkClick r:id="rId2"/>
            </a:endParaRPr>
          </a:p>
          <a:p>
            <a:pPr marL="0" indent="0" fontAlgn="base">
              <a:buNone/>
            </a:pPr>
            <a:r>
              <a:rPr lang="it-IT" sz="2400" dirty="0">
                <a:hlinkClick r:id="rId2"/>
              </a:rPr>
              <a:t> </a:t>
            </a:r>
            <a:endParaRPr lang="it-IT" sz="2400" dirty="0"/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isultati immagini per alternanza scuola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TEACHING/LEARNING STRATEGIES to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stereotypes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Autofit/>
          </a:bodyPr>
          <a:lstStyle/>
          <a:p>
            <a:pPr algn="just"/>
            <a:r>
              <a:rPr lang="it-IT" sz="4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</a:t>
            </a:r>
            <a:r>
              <a:rPr lang="it-IT" sz="2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management of School </a:t>
            </a:r>
            <a:r>
              <a:rPr lang="it-IT" sz="2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</a:t>
            </a:r>
            <a:r>
              <a:rPr lang="it-IT" sz="24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it-IT" sz="24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Counselling</a:t>
            </a:r>
            <a:r>
              <a:rPr lang="it-IT" sz="24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Information Centre)</a:t>
            </a:r>
          </a:p>
          <a:p>
            <a:pPr marL="0" indent="0" algn="just">
              <a:buNone/>
            </a:pPr>
            <a:endParaRPr lang="it-IT" sz="24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marL="0" indent="0" algn="just">
              <a:buNone/>
            </a:pPr>
            <a:endParaRPr lang="it-IT" sz="2400" dirty="0" smtClean="0">
              <a:hlinkClick r:id="rId2"/>
            </a:endParaRPr>
          </a:p>
          <a:p>
            <a:pPr marL="0" indent="0" fontAlgn="base">
              <a:buNone/>
            </a:pPr>
            <a:r>
              <a:rPr lang="it-IT" sz="2400" dirty="0">
                <a:hlinkClick r:id="rId2"/>
              </a:rPr>
              <a:t> </a:t>
            </a:r>
            <a:endParaRPr lang="it-IT" sz="2400" dirty="0"/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isultati immagini per alternanza scuola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1026" name="Picture 2" descr="F:\Erasmus 18-20\FB_IMG_15491067005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72545"/>
            <a:ext cx="7344817" cy="41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4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TEACHING/LEARNING STRATEGIES to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stereotypes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</a:t>
            </a:r>
            <a:r>
              <a:rPr lang="it-IT" sz="2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difficulties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conflicts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in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personal life. Students can be </a:t>
            </a:r>
            <a:r>
              <a:rPr lang="it-IT" sz="2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specialized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psychologists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counselors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possibility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it-IT" sz="2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confide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troubles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discomfort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</a:t>
            </a:r>
            <a:r>
              <a:rPr lang="it-IT" sz="2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emotion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sadness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anger,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fear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happiness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satisfaction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</a:t>
            </a:r>
            <a:r>
              <a:rPr lang="it-IT" sz="2400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and </a:t>
            </a:r>
            <a:r>
              <a:rPr lang="it-IT" sz="2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fulfill</a:t>
            </a:r>
            <a:r>
              <a:rPr lang="it-IT" sz="2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</a:t>
            </a:r>
            <a:r>
              <a:rPr lang="it-IT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targets.</a:t>
            </a:r>
            <a:endParaRPr lang="it-IT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it-IT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marL="0" indent="0" fontAlgn="base">
              <a:buNone/>
            </a:pPr>
            <a:r>
              <a:rPr lang="it-IT" sz="2400" dirty="0">
                <a:hlinkClick r:id="rId2"/>
              </a:rPr>
              <a:t> </a:t>
            </a:r>
            <a:endParaRPr lang="it-IT" sz="2400" dirty="0"/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isultati immagini per alternanza scuola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TEACHING/LEARNING STRATEGIES to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stereotypes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Project: 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«The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foreigner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imagination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it-IT" sz="2800" i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Island 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Armin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Greder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 algn="just"/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Reading to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  <a:endParaRPr lang="it-IT" sz="24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a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refugee</a:t>
            </a:r>
            <a:r>
              <a:rPr lang="it-IT" sz="2400" dirty="0" smtClean="0">
                <a:hlinkClick r:id="rId2"/>
              </a:rPr>
              <a:t> </a:t>
            </a:r>
            <a:endParaRPr lang="it-IT" sz="2400" dirty="0" smtClean="0"/>
          </a:p>
          <a:p>
            <a:pPr algn="just"/>
            <a:r>
              <a:rPr lang="it-IT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Videobook</a:t>
            </a:r>
            <a:endParaRPr lang="it-IT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buClr>
                <a:srgbClr val="93A299"/>
              </a:buClr>
              <a:buNone/>
            </a:pPr>
            <a:r>
              <a:rPr lang="it-IT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Project: 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«Course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Yaps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Young and Peer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it-IT" sz="28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buClr>
                <a:srgbClr val="93A299"/>
              </a:buClr>
            </a:pP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having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workshop on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sexuality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affectivity</a:t>
            </a:r>
            <a:endParaRPr lang="it-IT" sz="24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isultati immagini per alternanza scuola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TEACHING/LEARNING STRATEGIES to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</a:t>
            </a:r>
            <a:r>
              <a:rPr lang="it-IT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stereotypes</a:t>
            </a:r>
            <a:r>
              <a:rPr lang="it-IT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ottotito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Project: 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afraid</a:t>
            </a:r>
            <a:r>
              <a:rPr lang="it-IT" sz="2800" i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Giuseppe </a:t>
            </a:r>
            <a:r>
              <a:rPr lang="it-IT" sz="2800" i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Catozzella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 algn="just"/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Reading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tournament</a:t>
            </a:r>
            <a:endParaRPr lang="it-IT" sz="24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with the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the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Library</a:t>
            </a:r>
            <a:endParaRPr lang="it-IT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 algn="just">
              <a:buClr>
                <a:srgbClr val="93A299"/>
              </a:buClr>
              <a:buNone/>
            </a:pPr>
            <a:r>
              <a:rPr lang="it-IT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Project: 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 short story of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Italian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800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emigration</a:t>
            </a:r>
            <a:r>
              <a:rPr lang="it-IT" sz="2800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it-IT" sz="28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buClr>
                <a:srgbClr val="93A299"/>
              </a:buClr>
            </a:pP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photos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original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newspapers</a:t>
            </a:r>
            <a:r>
              <a:rPr lang="it-IT" sz="2400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2400" dirty="0" err="1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letters</a:t>
            </a:r>
            <a:endParaRPr lang="it-IT" sz="24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it-IT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Risultati immagini per alternanza scuola lav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Farmaci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</TotalTime>
  <Words>522</Words>
  <Application>Microsoft Office PowerPoint</Application>
  <PresentationFormat>Presentazione su schermo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Terra</vt:lpstr>
      <vt:lpstr>Presentazione standard di PowerPoint</vt:lpstr>
      <vt:lpstr>Presentazione standard di PowerPoint</vt:lpstr>
      <vt:lpstr>Presentazione standard di PowerPoint</vt:lpstr>
      <vt:lpstr>TEACHING/LEARNING STRATEGIES to get over stereotypes </vt:lpstr>
      <vt:lpstr>TEACHING/LEARNING STRATEGIES to get over stereotypes </vt:lpstr>
      <vt:lpstr>TEACHING/LEARNING STRATEGIES to get over stereotypes </vt:lpstr>
      <vt:lpstr>TEACHING/LEARNING STRATEGIES to get over stereotypes </vt:lpstr>
      <vt:lpstr>TEACHING/LEARNING STRATEGIES to get over stereotypes </vt:lpstr>
      <vt:lpstr>TEACHING/LEARNING STRATEGIES to get over stereotypes </vt:lpstr>
      <vt:lpstr>TEACHING/LEARNING STRATEGIES to get over stereotypes </vt:lpstr>
      <vt:lpstr>TEACHING/LEARNING STRATEGIES to get over stereotypes </vt:lpstr>
      <vt:lpstr>TEACHING/LEARNING STRATEGIES to get over stereotypes </vt:lpstr>
      <vt:lpstr>TEACHING/LEARNING STRATEGIES to get over stereotypes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 2016/2017 IIS CASSATA GATTAPONE</dc:title>
  <dc:creator>utente</dc:creator>
  <cp:lastModifiedBy>utente</cp:lastModifiedBy>
  <cp:revision>407</cp:revision>
  <cp:lastPrinted>2018-07-23T09:56:02Z</cp:lastPrinted>
  <dcterms:created xsi:type="dcterms:W3CDTF">2016-10-12T16:41:56Z</dcterms:created>
  <dcterms:modified xsi:type="dcterms:W3CDTF">2019-02-07T08:30:44Z</dcterms:modified>
</cp:coreProperties>
</file>