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7" r:id="rId3"/>
    <p:sldId id="278" r:id="rId4"/>
    <p:sldId id="279" r:id="rId5"/>
    <p:sldId id="280" r:id="rId6"/>
    <p:sldId id="281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5" r:id="rId17"/>
    <p:sldId id="296" r:id="rId18"/>
    <p:sldId id="297" r:id="rId19"/>
    <p:sldId id="298" r:id="rId20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9900"/>
    <a:srgbClr val="FFCC00"/>
    <a:srgbClr val="0099CC"/>
    <a:srgbClr val="0000CC"/>
    <a:srgbClr val="FF0066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7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B81A6-0C7D-4DB5-847A-9C1A897335F9}" type="datetimeFigureOut">
              <a:rPr lang="it-IT" smtClean="0"/>
              <a:t>20/01/2019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9AE9-4AB9-4005-9EF3-831253B7C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45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1EA7-C07B-4833-908F-DFE1E29579FC}" type="datetimeFigureOut">
              <a:rPr lang="it-IT" smtClean="0"/>
              <a:t>20/01/2019</a:t>
            </a:fld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87AFC9-3E62-46C2-9E6B-D1D15EC1A412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1EA7-C07B-4833-908F-DFE1E29579FC}" type="datetimeFigureOut">
              <a:rPr lang="it-IT" smtClean="0"/>
              <a:t>20/01/2019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AFC9-3E62-46C2-9E6B-D1D15EC1A412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1EA7-C07B-4833-908F-DFE1E29579FC}" type="datetimeFigureOut">
              <a:rPr lang="it-IT" smtClean="0"/>
              <a:t>20/01/2019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AFC9-3E62-46C2-9E6B-D1D15EC1A412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1EA7-C07B-4833-908F-DFE1E29579FC}" type="datetimeFigureOut">
              <a:rPr lang="it-IT" smtClean="0"/>
              <a:t>20/01/2019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87AFC9-3E62-46C2-9E6B-D1D15EC1A412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1EA7-C07B-4833-908F-DFE1E29579FC}" type="datetimeFigureOut">
              <a:rPr lang="it-IT" smtClean="0"/>
              <a:t>20/01/2019</a:t>
            </a:fld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AFC9-3E62-46C2-9E6B-D1D15EC1A412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1EA7-C07B-4833-908F-DFE1E29579FC}" type="datetimeFigureOut">
              <a:rPr lang="it-IT" smtClean="0"/>
              <a:t>20/01/2019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AFC9-3E62-46C2-9E6B-D1D15EC1A412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1EA7-C07B-4833-908F-DFE1E29579FC}" type="datetimeFigureOut">
              <a:rPr lang="it-IT" smtClean="0"/>
              <a:t>20/01/2019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D87AFC9-3E62-46C2-9E6B-D1D15EC1A412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1EA7-C07B-4833-908F-DFE1E29579FC}" type="datetimeFigureOut">
              <a:rPr lang="it-IT" smtClean="0"/>
              <a:t>20/01/2019</a:t>
            </a:fld>
            <a:endParaRPr lang="it-IT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AFC9-3E62-46C2-9E6B-D1D15EC1A412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1EA7-C07B-4833-908F-DFE1E29579FC}" type="datetimeFigureOut">
              <a:rPr lang="it-IT" smtClean="0"/>
              <a:t>20/01/2019</a:t>
            </a:fld>
            <a:endParaRPr lang="it-IT" dirty="0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AFC9-3E62-46C2-9E6B-D1D15EC1A412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1EA7-C07B-4833-908F-DFE1E29579FC}" type="datetimeFigureOut">
              <a:rPr lang="it-IT" smtClean="0"/>
              <a:t>20/01/2019</a:t>
            </a:fld>
            <a:endParaRPr lang="it-IT" dirty="0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AFC9-3E62-46C2-9E6B-D1D15EC1A412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1EA7-C07B-4833-908F-DFE1E29579FC}" type="datetimeFigureOut">
              <a:rPr lang="it-IT" smtClean="0"/>
              <a:t>20/01/2019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AFC9-3E62-46C2-9E6B-D1D15EC1A412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B61EA7-C07B-4833-908F-DFE1E29579FC}" type="datetimeFigureOut">
              <a:rPr lang="it-IT" smtClean="0"/>
              <a:t>20/01/2019</a:t>
            </a:fld>
            <a:endParaRPr lang="it-IT" dirty="0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7AFC9-3E62-46C2-9E6B-D1D15EC1A412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it-IT" b="1" cap="none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DEALING WITH STEREOTYPES </a:t>
            </a:r>
            <a:br>
              <a:rPr lang="it-IT" b="1" cap="none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b="1" cap="none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ITALY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it-IT" sz="36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it-IT" sz="3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it-IT" sz="3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EXAMPLES OF ITALIAN LEGISLATION</a:t>
            </a:r>
          </a:p>
          <a:p>
            <a:pPr marL="0" indent="0" algn="ctr">
              <a:buNone/>
            </a:pPr>
            <a:endParaRPr lang="it-IT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it-IT" sz="5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</a:t>
            </a:r>
            <a:endParaRPr lang="it-IT" sz="5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69962"/>
            <a:ext cx="4639281" cy="30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0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04800" y="764704"/>
            <a:ext cx="8686800" cy="1368152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Calibri"/>
                <a:ea typeface="Calibri"/>
                <a:cs typeface="NewAster"/>
              </a:rPr>
              <a:t>REGIONAL LAW 11 April 2017 n. </a:t>
            </a:r>
            <a:r>
              <a:rPr lang="en-US" sz="2800" dirty="0">
                <a:solidFill>
                  <a:schemeClr val="tx1"/>
                </a:solidFill>
                <a:effectLst/>
                <a:latin typeface="Calibri"/>
                <a:ea typeface="Calibri"/>
                <a:cs typeface="NewAster-Bold"/>
              </a:rPr>
              <a:t>3 (Umbria)</a:t>
            </a:r>
            <a:r>
              <a:rPr lang="it-IT" sz="28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it-IT" sz="28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en-US" sz="2800" b="1" dirty="0"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Rules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/>
                <a:ea typeface="Times New Roman"/>
                <a:cs typeface="Times New Roman"/>
              </a:rPr>
              <a:t>against discrimination and violence caused by sexual orientation and by genre identity</a:t>
            </a:r>
            <a:r>
              <a:rPr lang="it-IT" sz="2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it-IT" sz="2800" dirty="0">
                <a:effectLst/>
                <a:latin typeface="Calibri"/>
                <a:ea typeface="Calibri"/>
                <a:cs typeface="Times New Roman"/>
              </a:rPr>
            </a:br>
            <a:endParaRPr lang="it-IT" sz="2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304800" y="2204864"/>
            <a:ext cx="8686800" cy="387526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spcAft>
                <a:spcPts val="750"/>
              </a:spcAft>
              <a:buNone/>
            </a:pPr>
            <a:r>
              <a:rPr lang="en-US" sz="40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According to this Law </a:t>
            </a:r>
            <a:r>
              <a:rPr lang="en-US" sz="4000" b="1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Umbria Region </a:t>
            </a:r>
            <a:r>
              <a:rPr lang="en-US" sz="4000" b="1" dirty="0" smtClean="0">
                <a:solidFill>
                  <a:srgbClr val="0070C0"/>
                </a:solidFill>
                <a:latin typeface="Calibri"/>
                <a:ea typeface="Times New Roman"/>
                <a:cs typeface="Arial"/>
              </a:rPr>
              <a:t>promotes</a:t>
            </a:r>
            <a:r>
              <a:rPr lang="en-US" sz="4000" dirty="0" smtClean="0">
                <a:latin typeface="Calibri"/>
                <a:ea typeface="Times New Roman"/>
                <a:cs typeface="Arial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the </a:t>
            </a:r>
            <a:r>
              <a:rPr lang="en-US" sz="4000" i="1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non-discrimination culture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 and </a:t>
            </a:r>
            <a:r>
              <a:rPr lang="en-US" sz="4000" i="1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integration measures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 in education and job </a:t>
            </a:r>
            <a:r>
              <a:rPr lang="en-US" sz="40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training.</a:t>
            </a:r>
            <a:endParaRPr lang="it-IT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5868144" y="76470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2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04800" y="160338"/>
            <a:ext cx="8686800" cy="1135062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</a:t>
            </a:r>
            <a:r>
              <a:rPr lang="it-IT" sz="3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MINISTRY OF EDUCATION AGAINST </a:t>
            </a:r>
            <a:r>
              <a:rPr lang="it-IT" sz="32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BULLISM</a:t>
            </a:r>
            <a:endParaRPr lang="it-IT" sz="32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45132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Aft>
                <a:spcPts val="1875"/>
              </a:spcAft>
              <a:buNone/>
            </a:pPr>
            <a:r>
              <a:rPr lang="it-IT" sz="96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Ministerial</a:t>
            </a:r>
            <a:r>
              <a:rPr lang="it-IT" sz="96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Directive </a:t>
            </a:r>
            <a:r>
              <a:rPr lang="it-IT" sz="96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</a:t>
            </a:r>
            <a:r>
              <a:rPr lang="it-IT" sz="96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it-IT" sz="96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ebruary</a:t>
            </a:r>
            <a:r>
              <a:rPr lang="it-IT" sz="96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2007 </a:t>
            </a:r>
            <a:r>
              <a:rPr lang="it-IT" sz="96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n.16 </a:t>
            </a:r>
          </a:p>
          <a:p>
            <a:pPr marL="0" indent="0" algn="ctr">
              <a:lnSpc>
                <a:spcPct val="120000"/>
              </a:lnSpc>
              <a:spcAft>
                <a:spcPts val="1875"/>
              </a:spcAft>
              <a:buNone/>
            </a:pPr>
            <a:r>
              <a:rPr lang="it-IT" sz="9600" dirty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General </a:t>
            </a: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guidelines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for </a:t>
            </a: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prevention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fight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against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err="1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bullism</a:t>
            </a:r>
            <a:endParaRPr lang="it-IT" sz="9600" dirty="0" smtClean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Aft>
                <a:spcPts val="1875"/>
              </a:spcAft>
              <a:buNone/>
            </a:pPr>
            <a:r>
              <a:rPr lang="it-IT" sz="9600" dirty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it-IT" sz="9600" dirty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9600" dirty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12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Ministerial</a:t>
            </a:r>
            <a:r>
              <a:rPr lang="it-IT" sz="11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Directive 15 March 2007</a:t>
            </a:r>
          </a:p>
          <a:p>
            <a:pPr marL="0" indent="0" algn="ctr">
              <a:lnSpc>
                <a:spcPct val="120000"/>
              </a:lnSpc>
              <a:spcAft>
                <a:spcPts val="1875"/>
              </a:spcAft>
              <a:buNone/>
            </a:pP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Guidelines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sz="96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of mobile </a:t>
            </a:r>
            <a:r>
              <a:rPr lang="it-IT" sz="9600" dirty="0" err="1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phones</a:t>
            </a:r>
            <a:endParaRPr lang="it-IT" sz="96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it-IT" sz="96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1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E-mail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it-IT" sz="9600" dirty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bullismo@istruzione.it 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(to </a:t>
            </a: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point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out </a:t>
            </a: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cases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9600" dirty="0" err="1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bullism</a:t>
            </a:r>
            <a:r>
              <a:rPr lang="it-IT" sz="96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it-IT" sz="9600" dirty="0" err="1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cyberbullism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it-IT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it-IT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6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04800" y="160338"/>
            <a:ext cx="8686800" cy="1468462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</a:t>
            </a:r>
            <a:r>
              <a:rPr lang="it-IT" sz="3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MINISTRY OF EDUCATION</a:t>
            </a:r>
            <a:endParaRPr lang="it-IT" sz="32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608512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20000"/>
              </a:lnSpc>
              <a:spcAft>
                <a:spcPts val="1875"/>
              </a:spcAft>
              <a:buNone/>
            </a:pPr>
            <a:r>
              <a:rPr lang="it-IT" sz="11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April 2015 </a:t>
            </a:r>
          </a:p>
          <a:p>
            <a:pPr marL="0" indent="0" algn="ctr">
              <a:lnSpc>
                <a:spcPct val="120000"/>
              </a:lnSpc>
              <a:spcAft>
                <a:spcPts val="1875"/>
              </a:spcAft>
              <a:buNone/>
            </a:pP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Guidelines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prevention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fight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against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bullism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96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cyberbullism</a:t>
            </a:r>
            <a:endParaRPr lang="it-IT" sz="9600" dirty="0" smtClean="0">
              <a:solidFill>
                <a:srgbClr val="1C202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Aft>
                <a:spcPts val="1875"/>
              </a:spcAft>
              <a:buNone/>
            </a:pPr>
            <a:r>
              <a:rPr lang="it-IT" sz="9600" dirty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it-IT" sz="9600" dirty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9600" dirty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it-IT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38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</a:t>
            </a:r>
            <a:r>
              <a:rPr lang="it-IT" sz="3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MINISTRY OF EDUCATION</a:t>
            </a:r>
            <a:endParaRPr lang="it-IT" sz="32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Definition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bullism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cyberbullism</a:t>
            </a:r>
            <a:endParaRPr lang="it-IT" sz="2000" dirty="0" smtClean="0">
              <a:solidFill>
                <a:srgbClr val="1C202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bullism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cyberbullism</a:t>
            </a:r>
            <a:endParaRPr lang="it-IT" sz="2000" dirty="0" smtClean="0">
              <a:solidFill>
                <a:srgbClr val="1C202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Guidelines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making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basic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rules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communicating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web</a:t>
            </a:r>
          </a:p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Creation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websites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 network 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teachers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(www.smontailbullo.it, www.webimparoweb.eu, www.ilsocial.eu)</a:t>
            </a:r>
          </a:p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Participation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schools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the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«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Safer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Internet»</a:t>
            </a:r>
            <a:r>
              <a:rPr lang="it-IT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in </a:t>
            </a:r>
            <a:r>
              <a:rPr lang="it-IT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it-IT" sz="20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annual</a:t>
            </a:r>
            <a:r>
              <a:rPr lang="it-IT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</a:t>
            </a:r>
            <a:r>
              <a:rPr lang="it-IT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</a:t>
            </a:r>
            <a:r>
              <a:rPr lang="it-IT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«</a:t>
            </a:r>
            <a:r>
              <a:rPr lang="it-IT" sz="20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Safer</a:t>
            </a:r>
            <a:r>
              <a:rPr lang="it-IT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Internet </a:t>
            </a:r>
            <a:r>
              <a:rPr lang="it-IT" sz="20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</a:t>
            </a:r>
            <a:r>
              <a:rPr lang="it-IT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it-IT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50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</a:t>
            </a:r>
            <a:r>
              <a:rPr lang="it-IT" sz="3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MINISTRY OF EDUCATION</a:t>
            </a:r>
            <a:endParaRPr lang="it-IT" sz="32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37931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Participation</a:t>
            </a:r>
            <a:r>
              <a:rPr lang="it-IT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schools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the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annual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«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Safer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Internet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and </a:t>
            </a:r>
            <a:r>
              <a:rPr lang="it-IT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annual</a:t>
            </a:r>
            <a:r>
              <a:rPr lang="it-IT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Plans</a:t>
            </a:r>
            <a:r>
              <a:rPr lang="it-IT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against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bullism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cyberbullism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with funds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granted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a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charge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helping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schools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territory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devise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aimed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teachers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parents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(i.e. training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courses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meetings</a:t>
            </a:r>
            <a:r>
              <a:rPr lang="it-IT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experts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collaboration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associations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public and private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bodies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police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forces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participation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events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questionnaire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parents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monitor the situation…….)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Regular </a:t>
            </a:r>
            <a:r>
              <a:rPr lang="it-IT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updating</a:t>
            </a:r>
            <a:r>
              <a:rPr lang="it-IT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schools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Educational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Offer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Plan to deal with the </a:t>
            </a:r>
            <a:r>
              <a:rPr lang="it-IT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</a:t>
            </a:r>
            <a:r>
              <a:rPr lang="it-IT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0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bullism</a:t>
            </a:r>
            <a:r>
              <a:rPr lang="it-IT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0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cyberbullism</a:t>
            </a:r>
            <a:endParaRPr lang="it-IT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33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04800" y="160338"/>
            <a:ext cx="8686800" cy="1756494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</a:t>
            </a:r>
            <a:r>
              <a:rPr lang="it-IT" sz="3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MINISTRY OF EDUCATION FOR </a:t>
            </a:r>
            <a:r>
              <a:rPr lang="it-IT" sz="32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 </a:t>
            </a:r>
            <a:r>
              <a:rPr lang="it-IT" sz="3200" b="1" dirty="0" err="1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</a:t>
            </a:r>
            <a:r>
              <a:rPr lang="it-IT" sz="32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200" b="1" dirty="0" err="1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needs</a:t>
            </a:r>
            <a:endParaRPr lang="it-IT" sz="32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304800" y="2492896"/>
            <a:ext cx="8686800" cy="4176464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20000"/>
              </a:lnSpc>
              <a:spcAft>
                <a:spcPts val="1875"/>
              </a:spcAft>
              <a:buNone/>
            </a:pPr>
            <a:r>
              <a:rPr lang="it-IT" sz="9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 </a:t>
            </a:r>
            <a:r>
              <a:rPr lang="it-IT" sz="96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</a:t>
            </a:r>
            <a:r>
              <a:rPr lang="it-IT" sz="96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October</a:t>
            </a:r>
            <a:r>
              <a:rPr lang="it-IT" sz="9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2010, </a:t>
            </a:r>
            <a:r>
              <a:rPr lang="it-IT" sz="9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n. </a:t>
            </a:r>
            <a:r>
              <a:rPr lang="it-IT" sz="96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170 </a:t>
            </a:r>
            <a:endParaRPr lang="it-IT" sz="96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Aft>
                <a:spcPts val="1875"/>
              </a:spcAft>
              <a:buNone/>
            </a:pPr>
            <a:r>
              <a:rPr lang="it-IT" sz="9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</a:t>
            </a:r>
            <a:r>
              <a:rPr lang="it-IT" sz="9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rules</a:t>
            </a:r>
            <a:r>
              <a:rPr lang="it-IT" sz="9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</a:t>
            </a:r>
            <a:r>
              <a:rPr lang="it-IT" sz="9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err="1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</a:t>
            </a:r>
            <a:r>
              <a:rPr lang="it-IT" sz="96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err="1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</a:t>
            </a:r>
            <a:r>
              <a:rPr lang="it-IT" sz="96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err="1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difficulties</a:t>
            </a:r>
            <a:endParaRPr lang="it-IT" sz="9600" dirty="0" smtClean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Aft>
                <a:spcPts val="1875"/>
              </a:spcAft>
              <a:buNone/>
            </a:pPr>
            <a:r>
              <a:rPr lang="it-IT" sz="9600" dirty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it-IT" sz="9600" dirty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9600" dirty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it-IT" sz="96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it-IT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97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</a:t>
            </a:r>
            <a:r>
              <a:rPr lang="it-IT" sz="3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MINISTRY OF EDUCATION FOR </a:t>
            </a:r>
            <a:r>
              <a:rPr lang="it-IT" sz="32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</a:t>
            </a:r>
            <a:endParaRPr lang="it-IT" sz="32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37931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Definition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dislexia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difficulties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writing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calculating</a:t>
            </a:r>
            <a:endParaRPr lang="it-IT" sz="2000" dirty="0" smtClean="0">
              <a:solidFill>
                <a:srgbClr val="1C202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Aims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Law (i.e. to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promote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success, to help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overcome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relational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difficulties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to help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2000" dirty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it-IT" sz="2000" dirty="0" err="1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train</a:t>
            </a:r>
            <a:r>
              <a:rPr lang="it-IT" sz="2000" dirty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teachers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to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adopt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teaching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strategies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materials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tools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SEN)</a:t>
            </a:r>
          </a:p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Rules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the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procedures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an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early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diagnose</a:t>
            </a:r>
            <a:r>
              <a:rPr lang="it-IT" sz="20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SEN </a:t>
            </a: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1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04800" y="160338"/>
            <a:ext cx="8686800" cy="1756494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</a:t>
            </a:r>
            <a:r>
              <a:rPr lang="it-IT" sz="3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MINISTRY OF EDUCATION FOR </a:t>
            </a:r>
            <a:r>
              <a:rPr lang="it-IT" sz="32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 </a:t>
            </a:r>
            <a:r>
              <a:rPr lang="it-IT" sz="3200" b="1" dirty="0" err="1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</a:t>
            </a:r>
            <a:r>
              <a:rPr lang="it-IT" sz="32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200" b="1" dirty="0" err="1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needs</a:t>
            </a:r>
            <a:endParaRPr lang="it-IT" sz="32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304800" y="2492896"/>
            <a:ext cx="8686800" cy="4176464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20000"/>
              </a:lnSpc>
              <a:spcAft>
                <a:spcPts val="1875"/>
              </a:spcAft>
              <a:buNone/>
            </a:pPr>
            <a:r>
              <a:rPr lang="it-IT" sz="96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Ministerial</a:t>
            </a:r>
            <a:r>
              <a:rPr lang="it-IT" sz="9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Decree</a:t>
            </a:r>
            <a:r>
              <a:rPr lang="it-IT" sz="9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12 </a:t>
            </a:r>
            <a:r>
              <a:rPr lang="it-IT" sz="96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July</a:t>
            </a:r>
            <a:r>
              <a:rPr lang="it-IT" sz="9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2011</a:t>
            </a:r>
          </a:p>
          <a:p>
            <a:pPr marL="0" indent="0" algn="ctr">
              <a:lnSpc>
                <a:spcPct val="120000"/>
              </a:lnSpc>
              <a:spcAft>
                <a:spcPts val="1875"/>
              </a:spcAft>
              <a:buNone/>
            </a:pPr>
            <a:r>
              <a:rPr lang="it-IT" sz="9600" dirty="0" err="1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Personalised</a:t>
            </a:r>
            <a:r>
              <a:rPr lang="it-IT" sz="96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err="1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</a:t>
            </a:r>
            <a:r>
              <a:rPr lang="it-IT" sz="96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err="1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Plans</a:t>
            </a:r>
            <a:r>
              <a:rPr lang="it-IT" sz="96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it-IT" sz="9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</a:t>
            </a:r>
            <a:r>
              <a:rPr lang="it-IT" sz="9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</a:t>
            </a:r>
            <a:r>
              <a:rPr lang="it-IT" sz="9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</a:t>
            </a:r>
            <a:r>
              <a:rPr lang="it-IT" sz="9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</a:t>
            </a:r>
            <a:r>
              <a:rPr lang="it-IT" sz="9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difficulties</a:t>
            </a:r>
            <a:endParaRPr lang="it-IT" sz="9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Aft>
                <a:spcPts val="1875"/>
              </a:spcAft>
              <a:buNone/>
            </a:pPr>
            <a:r>
              <a:rPr lang="it-IT" sz="9600" dirty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it-IT" sz="9600" dirty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9600" dirty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600" dirty="0" smtClean="0">
                <a:solidFill>
                  <a:srgbClr val="1C2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it-IT" sz="96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it-IT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04800" y="160338"/>
            <a:ext cx="8686800" cy="96440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</a:t>
            </a:r>
            <a:r>
              <a:rPr lang="it-IT" sz="3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MINISTRY OF EDUCATION FOR </a:t>
            </a:r>
            <a:r>
              <a:rPr lang="it-IT" sz="32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</a:t>
            </a:r>
            <a:endParaRPr lang="it-IT" sz="32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4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Medical</a:t>
            </a:r>
            <a:r>
              <a:rPr lang="it-IT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diagnose</a:t>
            </a:r>
            <a:endParaRPr lang="it-IT" sz="2400" dirty="0" smtClean="0">
              <a:solidFill>
                <a:srgbClr val="1C202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4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</a:t>
            </a:r>
            <a:r>
              <a:rPr lang="it-IT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</a:t>
            </a:r>
            <a:r>
              <a:rPr lang="it-IT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experiences</a:t>
            </a:r>
            <a:r>
              <a:rPr lang="it-IT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4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</a:t>
            </a:r>
            <a:r>
              <a:rPr lang="it-IT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and/or </a:t>
            </a:r>
            <a:r>
              <a:rPr lang="it-IT" sz="24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contemporary</a:t>
            </a:r>
            <a:r>
              <a:rPr lang="it-IT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</a:t>
            </a:r>
            <a:r>
              <a:rPr lang="it-IT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taken</a:t>
            </a:r>
            <a:r>
              <a:rPr lang="it-IT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deal with the </a:t>
            </a:r>
            <a:r>
              <a:rPr lang="it-IT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</a:t>
            </a:r>
            <a:r>
              <a:rPr lang="it-IT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alongside</a:t>
            </a:r>
            <a:r>
              <a:rPr lang="it-IT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</a:t>
            </a:r>
            <a:r>
              <a:rPr lang="it-IT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attendance</a:t>
            </a:r>
            <a:endParaRPr lang="it-IT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4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Relationship</a:t>
            </a:r>
            <a:r>
              <a:rPr lang="it-IT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between</a:t>
            </a:r>
            <a:r>
              <a:rPr lang="it-IT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</a:t>
            </a:r>
            <a:r>
              <a:rPr lang="it-IT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family</a:t>
            </a:r>
          </a:p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Reading, </a:t>
            </a:r>
            <a:r>
              <a:rPr lang="it-IT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writing</a:t>
            </a:r>
            <a:r>
              <a:rPr lang="it-IT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numeracy</a:t>
            </a:r>
            <a:r>
              <a:rPr lang="it-IT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skills</a:t>
            </a:r>
            <a:endParaRPr lang="it-IT" sz="24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 of </a:t>
            </a:r>
            <a:r>
              <a:rPr lang="it-IT" sz="24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autonomy</a:t>
            </a:r>
            <a:endParaRPr lang="it-IT" sz="24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23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</a:t>
            </a:r>
            <a:r>
              <a:rPr lang="it-IT" sz="3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MINISTRY OF EDUCATION FOR </a:t>
            </a:r>
            <a:r>
              <a:rPr lang="it-IT" sz="32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</a:t>
            </a:r>
            <a:endParaRPr lang="it-IT" sz="32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8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Personalised</a:t>
            </a:r>
            <a:r>
              <a:rPr lang="it-IT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teaching</a:t>
            </a:r>
            <a:r>
              <a:rPr lang="it-IT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strategies</a:t>
            </a:r>
            <a:r>
              <a:rPr lang="it-IT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8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methodologies</a:t>
            </a:r>
            <a:endParaRPr lang="it-IT" sz="28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8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Personalised</a:t>
            </a:r>
            <a:r>
              <a:rPr lang="it-IT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</a:t>
            </a:r>
            <a:r>
              <a:rPr lang="it-IT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strategies</a:t>
            </a:r>
            <a:r>
              <a:rPr lang="it-IT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8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tools</a:t>
            </a:r>
            <a:endParaRPr lang="it-IT" sz="28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8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Personalised</a:t>
            </a:r>
            <a:r>
              <a:rPr lang="it-IT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</a:t>
            </a:r>
            <a:r>
              <a:rPr lang="it-IT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</a:t>
            </a:r>
            <a:r>
              <a:rPr lang="it-IT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</a:t>
            </a:r>
            <a:r>
              <a:rPr lang="it-IT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8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tools</a:t>
            </a:r>
            <a:endParaRPr lang="it-IT" sz="28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1875"/>
              </a:spcAft>
            </a:pPr>
            <a:r>
              <a:rPr lang="it-IT" sz="28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</a:t>
            </a:r>
            <a:r>
              <a:rPr lang="it-IT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strategies</a:t>
            </a:r>
            <a:r>
              <a:rPr lang="it-IT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8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tools</a:t>
            </a:r>
            <a:r>
              <a:rPr lang="it-IT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it-IT" sz="28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</a:t>
            </a:r>
            <a:r>
              <a:rPr lang="it-IT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</a:t>
            </a:r>
            <a:r>
              <a:rPr lang="it-IT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subject</a:t>
            </a:r>
            <a:endParaRPr lang="it-IT" sz="2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22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THE ITALIAN CONSTITUTION</a:t>
            </a:r>
            <a:endParaRPr lang="it-IT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000" b="1" dirty="0">
                <a:solidFill>
                  <a:srgbClr val="0070C0"/>
                </a:solidFill>
                <a:latin typeface="Calibri"/>
                <a:ea typeface="Arial Unicode MS"/>
                <a:cs typeface="Arial"/>
              </a:rPr>
              <a:t>ART. 2</a:t>
            </a:r>
            <a:r>
              <a:rPr lang="en-GB" sz="4000" dirty="0">
                <a:solidFill>
                  <a:srgbClr val="0070C0"/>
                </a:solidFill>
                <a:latin typeface="Calibri"/>
                <a:ea typeface="Arial Unicode MS"/>
                <a:cs typeface="Arial"/>
              </a:rPr>
              <a:t>  </a:t>
            </a:r>
            <a:r>
              <a:rPr lang="en-GB" sz="4000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The Republic </a:t>
            </a:r>
            <a:r>
              <a:rPr lang="en-GB" sz="4000" b="1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recognizes and guarantees </a:t>
            </a:r>
            <a:r>
              <a:rPr lang="en-GB" sz="4000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the </a:t>
            </a:r>
            <a:r>
              <a:rPr lang="en-GB" sz="4000" i="1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inviolable human rights</a:t>
            </a:r>
            <a:r>
              <a:rPr lang="en-GB" sz="4000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, be it as an individual or in social groups expressing their personality, and it ensures the performance of the </a:t>
            </a:r>
            <a:r>
              <a:rPr lang="en-GB" sz="4000" i="1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unalterable duty to</a:t>
            </a:r>
            <a:r>
              <a:rPr lang="en-GB" sz="4000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 political, economic and social </a:t>
            </a:r>
            <a:r>
              <a:rPr lang="en-GB" sz="4000" i="1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solidarity</a:t>
            </a:r>
            <a:r>
              <a:rPr lang="en-GB" sz="4000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.</a:t>
            </a:r>
            <a:endParaRPr lang="it-IT" sz="2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it-IT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79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THE ITALIAN CONSTITUTION</a:t>
            </a:r>
            <a:endParaRPr lang="it-IT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45132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5800" b="1" dirty="0">
                <a:solidFill>
                  <a:srgbClr val="0070C0"/>
                </a:solidFill>
                <a:latin typeface="Calibri"/>
                <a:ea typeface="Arial Unicode MS"/>
                <a:cs typeface="Arial"/>
              </a:rPr>
              <a:t>ART. 3</a:t>
            </a:r>
            <a:r>
              <a:rPr lang="en-GB" sz="5800" dirty="0">
                <a:solidFill>
                  <a:srgbClr val="0070C0"/>
                </a:solidFill>
                <a:latin typeface="Calibri"/>
                <a:ea typeface="Arial Unicode MS"/>
                <a:cs typeface="Arial"/>
              </a:rPr>
              <a:t>  </a:t>
            </a:r>
            <a:r>
              <a:rPr lang="en-GB" sz="5800" b="1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All citizens </a:t>
            </a:r>
            <a:r>
              <a:rPr lang="en-GB" sz="5800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have </a:t>
            </a:r>
            <a:r>
              <a:rPr lang="en-GB" sz="5800" i="1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equal social status </a:t>
            </a:r>
            <a:r>
              <a:rPr lang="en-GB" sz="5800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and are </a:t>
            </a:r>
            <a:r>
              <a:rPr lang="en-GB" sz="5800" i="1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equal before the law</a:t>
            </a:r>
            <a:r>
              <a:rPr lang="en-GB" sz="5800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, without regard to their sex, race, language, religion, political opinions and personal or social conditions.</a:t>
            </a:r>
            <a:endParaRPr lang="it-IT" sz="5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5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It is the </a:t>
            </a:r>
            <a:r>
              <a:rPr lang="en-US" sz="58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duty of the Republic </a:t>
            </a:r>
            <a:r>
              <a:rPr lang="en-US" sz="5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to </a:t>
            </a:r>
            <a:r>
              <a:rPr lang="en-US" sz="5800" i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remove those obstacles </a:t>
            </a:r>
            <a:r>
              <a:rPr lang="en-US" sz="5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of an economic or social nature which constrain the </a:t>
            </a:r>
            <a:r>
              <a:rPr lang="en-US" sz="5800" i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freedom and equality </a:t>
            </a:r>
            <a:r>
              <a:rPr lang="en-US" sz="5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of citizens, thereby impeding the full development of the human person and the effective participation of all workers in the political, economic and social </a:t>
            </a:r>
            <a:r>
              <a:rPr lang="en-US" sz="58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organisation</a:t>
            </a:r>
            <a:r>
              <a:rPr lang="en-US" sz="5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of the country.</a:t>
            </a:r>
            <a:endParaRPr lang="it-IT" sz="5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it-IT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46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THE ITALIAN CONSTITUTION</a:t>
            </a:r>
            <a:endParaRPr lang="it-IT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45132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000" b="1" dirty="0">
                <a:solidFill>
                  <a:srgbClr val="0070C0"/>
                </a:solidFill>
                <a:latin typeface="Calibri"/>
                <a:ea typeface="Arial Unicode MS"/>
                <a:cs typeface="Arial"/>
              </a:rPr>
              <a:t>ART. 19</a:t>
            </a:r>
            <a:r>
              <a:rPr lang="en-GB" sz="4000" dirty="0">
                <a:solidFill>
                  <a:srgbClr val="0070C0"/>
                </a:solidFill>
                <a:latin typeface="Calibri"/>
                <a:ea typeface="Arial Unicode MS"/>
                <a:cs typeface="Arial"/>
              </a:rPr>
              <a:t>  </a:t>
            </a:r>
            <a:r>
              <a:rPr lang="en-GB" sz="4000" b="1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Everyone</a:t>
            </a:r>
            <a:r>
              <a:rPr lang="en-GB" sz="4000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 is entitled to </a:t>
            </a:r>
            <a:r>
              <a:rPr lang="en-GB" sz="4000" i="1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freely profess religious beliefs</a:t>
            </a:r>
            <a:r>
              <a:rPr lang="en-GB" sz="4000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 in any form, individually or with others, to promote them and to celebrate rites in public or in private, provided they are not offensive to public morality.</a:t>
            </a:r>
            <a:endParaRPr lang="it-IT" sz="2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000" b="1" dirty="0">
                <a:solidFill>
                  <a:srgbClr val="0070C0"/>
                </a:solidFill>
                <a:latin typeface="Calibri"/>
                <a:ea typeface="Arial Unicode MS"/>
                <a:cs typeface="Arial"/>
              </a:rPr>
              <a:t>ART. 21</a:t>
            </a:r>
            <a:r>
              <a:rPr lang="en-GB" sz="4000" dirty="0">
                <a:solidFill>
                  <a:srgbClr val="0070C0"/>
                </a:solidFill>
                <a:latin typeface="Calibri"/>
                <a:ea typeface="Arial Unicode MS"/>
                <a:cs typeface="Arial"/>
              </a:rPr>
              <a:t>  </a:t>
            </a:r>
            <a:r>
              <a:rPr lang="en-GB" sz="4000" b="1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Everyone</a:t>
            </a:r>
            <a:r>
              <a:rPr lang="en-GB" sz="4000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 has the right to </a:t>
            </a:r>
            <a:r>
              <a:rPr lang="en-GB" sz="4000" i="1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freely express thoughts</a:t>
            </a:r>
            <a:r>
              <a:rPr lang="en-GB" sz="4000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 in speech, writing and by other communication.</a:t>
            </a:r>
            <a:endParaRPr lang="it-IT" sz="2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it-IT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THE ITALIAN CONSTITUTION</a:t>
            </a:r>
            <a:endParaRPr lang="it-IT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45132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000" b="1" dirty="0">
                <a:solidFill>
                  <a:srgbClr val="0070C0"/>
                </a:solidFill>
                <a:latin typeface="Calibri"/>
                <a:ea typeface="Arial Unicode MS"/>
                <a:cs typeface="Arial"/>
              </a:rPr>
              <a:t>ART. 37</a:t>
            </a:r>
            <a:r>
              <a:rPr lang="en-GB" sz="4000" dirty="0">
                <a:solidFill>
                  <a:srgbClr val="0070C0"/>
                </a:solidFill>
                <a:latin typeface="Calibri"/>
                <a:ea typeface="Arial Unicode MS"/>
                <a:cs typeface="Arial"/>
              </a:rPr>
              <a:t>  </a:t>
            </a:r>
            <a:r>
              <a:rPr lang="en-GB" sz="4000" b="1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Working women </a:t>
            </a:r>
            <a:r>
              <a:rPr lang="en-GB" sz="4000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are entitled to </a:t>
            </a:r>
            <a:r>
              <a:rPr lang="en-GB" sz="4000" i="1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equal rights </a:t>
            </a:r>
            <a:r>
              <a:rPr lang="en-GB" sz="4000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and, for comparable jobs, </a:t>
            </a:r>
            <a:r>
              <a:rPr lang="en-GB" sz="4000" i="1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equal pay </a:t>
            </a:r>
            <a:r>
              <a:rPr lang="en-GB" sz="4000" dirty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as men</a:t>
            </a:r>
            <a:r>
              <a:rPr lang="en-GB" sz="4000" dirty="0" smtClean="0">
                <a:solidFill>
                  <a:schemeClr val="tx1"/>
                </a:solidFill>
                <a:latin typeface="Calibri"/>
                <a:ea typeface="Arial Unicode MS"/>
                <a:cs typeface="Arial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it-IT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b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Art. 51</a:t>
            </a:r>
            <a:r>
              <a:rPr lang="en-US" sz="40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en-US" sz="40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Any citizen of either sex 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is eligible for public offices and elected positions on </a:t>
            </a:r>
            <a:r>
              <a:rPr lang="en-US" sz="4000" i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equal terms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, according to the conditions established by law. To this end, the Republic shall adopt specific measures to promote </a:t>
            </a:r>
            <a:r>
              <a:rPr lang="en-US" sz="4000" i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equal opportunities 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between women and men.</a:t>
            </a:r>
            <a:endParaRPr lang="it-IT" sz="2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it-IT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9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04800" y="764704"/>
            <a:ext cx="8686800" cy="1296144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Calibri"/>
                <a:ea typeface="Calibri"/>
                <a:cs typeface="Arial"/>
              </a:rPr>
              <a:t>LAW 25 June 1993 n. 205</a:t>
            </a:r>
            <a:r>
              <a:rPr lang="en-US" sz="2800" dirty="0">
                <a:effectLst/>
                <a:latin typeface="Calibri"/>
                <a:ea typeface="Calibri"/>
                <a:cs typeface="Arial"/>
              </a:rPr>
              <a:t> </a:t>
            </a:r>
            <a:r>
              <a:rPr lang="it-IT" sz="2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it-IT" sz="2800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2800" b="1" dirty="0"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Urgent measures about racial, ethnic and religious discrimination</a:t>
            </a:r>
            <a:r>
              <a:rPr lang="it-IT" sz="2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it-IT" sz="2800" dirty="0">
                <a:effectLst/>
                <a:latin typeface="Calibri"/>
                <a:ea typeface="Calibri"/>
                <a:cs typeface="Times New Roman"/>
              </a:rPr>
            </a:br>
            <a:endParaRPr lang="it-IT" sz="2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304800" y="2204864"/>
            <a:ext cx="8686800" cy="387526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The Law punishes, with </a:t>
            </a:r>
            <a:r>
              <a:rPr lang="en-US" sz="4000" i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imprisonment stints and fines</a:t>
            </a:r>
            <a:r>
              <a:rPr lang="en-US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, 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many types of </a:t>
            </a:r>
            <a:r>
              <a:rPr lang="en-US" sz="4000" b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crimes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related to different </a:t>
            </a:r>
            <a:r>
              <a:rPr lang="en-US" sz="40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forms of </a:t>
            </a:r>
            <a:r>
              <a:rPr lang="en-US" sz="40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racial, ethnic and religious </a:t>
            </a:r>
            <a:r>
              <a:rPr lang="en-US" sz="4000" b="1" dirty="0" smtClean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discrimination.</a:t>
            </a:r>
            <a:endParaRPr lang="it-IT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it-IT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5868144" y="76470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0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04800" y="764704"/>
            <a:ext cx="8686800" cy="1296144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Calibri"/>
                <a:ea typeface="Calibri"/>
                <a:cs typeface="NewAster"/>
              </a:rPr>
              <a:t>REGIONAL LAW 11 April 2017 n. </a:t>
            </a:r>
            <a:r>
              <a:rPr lang="en-US" sz="2800" dirty="0">
                <a:solidFill>
                  <a:schemeClr val="tx1"/>
                </a:solidFill>
                <a:effectLst/>
                <a:latin typeface="Calibri"/>
                <a:ea typeface="Calibri"/>
                <a:cs typeface="NewAster-Bold"/>
              </a:rPr>
              <a:t>3 (Umbria)</a:t>
            </a:r>
            <a:r>
              <a:rPr lang="it-IT" sz="28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it-IT" sz="28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en-US" sz="2800" b="1" dirty="0"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Rules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/>
                <a:ea typeface="Times New Roman"/>
                <a:cs typeface="Times New Roman"/>
              </a:rPr>
              <a:t>against discrimination and violence caused by sexual orientation and by genre identity</a:t>
            </a:r>
            <a:r>
              <a:rPr lang="it-IT" sz="2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it-IT" sz="2800" dirty="0">
                <a:effectLst/>
                <a:latin typeface="Calibri"/>
                <a:ea typeface="Calibri"/>
                <a:cs typeface="Times New Roman"/>
              </a:rPr>
            </a:br>
            <a:endParaRPr lang="it-IT" sz="2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304800" y="2204864"/>
            <a:ext cx="8686800" cy="3875261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lnSpc>
                <a:spcPct val="150000"/>
              </a:lnSpc>
              <a:spcAft>
                <a:spcPts val="750"/>
              </a:spcAft>
              <a:buNone/>
            </a:pPr>
            <a:r>
              <a:rPr lang="en-US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According to this Law </a:t>
            </a:r>
            <a:r>
              <a:rPr lang="en-US" b="1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Umbria Region </a:t>
            </a:r>
            <a:r>
              <a:rPr lang="en-US" b="1" dirty="0" smtClean="0">
                <a:solidFill>
                  <a:srgbClr val="0070C0"/>
                </a:solidFill>
                <a:latin typeface="Calibri"/>
                <a:ea typeface="Times New Roman"/>
                <a:cs typeface="Arial"/>
              </a:rPr>
              <a:t>acknowledges</a:t>
            </a:r>
            <a:r>
              <a:rPr lang="en-US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that every kind of </a:t>
            </a:r>
            <a:r>
              <a:rPr lang="en-US" i="1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discrimination and violence </a:t>
            </a:r>
            <a:r>
              <a:rPr lang="en-US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against people </a:t>
            </a:r>
            <a:r>
              <a:rPr lang="en-US" i="1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because of their </a:t>
            </a:r>
            <a:r>
              <a:rPr lang="en-US" i="1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sexual orientation and genre identity</a:t>
            </a:r>
            <a:r>
              <a:rPr lang="en-US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 is a </a:t>
            </a:r>
            <a:r>
              <a:rPr lang="en-US" i="1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violation of the fundamental human rights </a:t>
            </a:r>
            <a:r>
              <a:rPr lang="en-US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to life, security, freedom, personal and social dignity, physical and psychical integrity, and can be a </a:t>
            </a:r>
            <a:r>
              <a:rPr lang="en-US" i="1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danger for health </a:t>
            </a:r>
            <a:r>
              <a:rPr lang="en-US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and an </a:t>
            </a:r>
            <a:r>
              <a:rPr lang="en-US" i="1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obstacle to the enjoyment </a:t>
            </a:r>
            <a:r>
              <a:rPr lang="en-US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of the right to a safe, free and decorous </a:t>
            </a:r>
            <a:r>
              <a:rPr lang="en-US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existence.</a:t>
            </a:r>
            <a:endParaRPr lang="it-IT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it-IT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5868144" y="76470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8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04800" y="764704"/>
            <a:ext cx="8686800" cy="864096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Calibri"/>
                <a:ea typeface="Calibri"/>
                <a:cs typeface="NewAster"/>
              </a:rPr>
              <a:t>REGIONAL LAW 11 April 2017 n. </a:t>
            </a:r>
            <a:r>
              <a:rPr lang="en-US" sz="2800" dirty="0">
                <a:solidFill>
                  <a:schemeClr val="tx1"/>
                </a:solidFill>
                <a:effectLst/>
                <a:latin typeface="Calibri"/>
                <a:ea typeface="Calibri"/>
                <a:cs typeface="NewAster-Bold"/>
              </a:rPr>
              <a:t>3 (Umbria)</a:t>
            </a:r>
            <a:r>
              <a:rPr lang="it-IT" sz="28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it-IT" sz="28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en-US" sz="2800" b="1" dirty="0"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Rules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/>
                <a:ea typeface="Times New Roman"/>
                <a:cs typeface="Times New Roman"/>
              </a:rPr>
              <a:t>against discrimination and violence caused by sexual orientation and by genre identity</a:t>
            </a:r>
            <a:r>
              <a:rPr lang="it-IT" sz="2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it-IT" sz="2800" dirty="0">
                <a:effectLst/>
                <a:latin typeface="Calibri"/>
                <a:ea typeface="Calibri"/>
                <a:cs typeface="Times New Roman"/>
              </a:rPr>
            </a:br>
            <a:endParaRPr lang="it-IT" sz="2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304800" y="2204864"/>
            <a:ext cx="8686800" cy="3875261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50000"/>
              </a:lnSpc>
              <a:spcAft>
                <a:spcPts val="750"/>
              </a:spcAft>
              <a:buNone/>
            </a:pPr>
            <a:r>
              <a:rPr lang="en-US" sz="36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According to this Law </a:t>
            </a:r>
            <a:r>
              <a:rPr lang="en-US" sz="3600" b="1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Umbria Region </a:t>
            </a:r>
            <a:r>
              <a:rPr lang="en-US" sz="3600" b="1" dirty="0" smtClean="0">
                <a:solidFill>
                  <a:srgbClr val="0070C0"/>
                </a:solidFill>
                <a:latin typeface="Calibri"/>
                <a:ea typeface="Times New Roman"/>
                <a:cs typeface="Arial"/>
              </a:rPr>
              <a:t>guarantees</a:t>
            </a:r>
            <a:r>
              <a:rPr lang="en-US" sz="36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to all people the dignity and the </a:t>
            </a:r>
            <a:r>
              <a:rPr lang="en-US" sz="3600" i="1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right to self-determination </a:t>
            </a:r>
            <a:r>
              <a:rPr lang="en-US" sz="3600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about their own </a:t>
            </a:r>
            <a:r>
              <a:rPr lang="en-US" sz="3600" i="1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sexual orientation </a:t>
            </a:r>
            <a:r>
              <a:rPr lang="en-US" sz="3600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and their own </a:t>
            </a:r>
            <a:r>
              <a:rPr lang="en-US" sz="3600" i="1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genre </a:t>
            </a:r>
            <a:r>
              <a:rPr lang="en-US" sz="3600" i="1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identity.</a:t>
            </a:r>
            <a:endParaRPr lang="it-IT" sz="3600" i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750"/>
              </a:spcAft>
              <a:buNone/>
            </a:pPr>
            <a:endParaRPr lang="it-IT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5868144" y="76470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22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04800" y="764704"/>
            <a:ext cx="8686800" cy="864096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Calibri"/>
                <a:ea typeface="Calibri"/>
                <a:cs typeface="NewAster"/>
              </a:rPr>
              <a:t>REGIONAL LAW 11 April 2017 n. </a:t>
            </a:r>
            <a:r>
              <a:rPr lang="en-US" sz="2800" dirty="0">
                <a:solidFill>
                  <a:schemeClr val="tx1"/>
                </a:solidFill>
                <a:effectLst/>
                <a:latin typeface="Calibri"/>
                <a:ea typeface="Calibri"/>
                <a:cs typeface="NewAster-Bold"/>
              </a:rPr>
              <a:t>3 (Umbria)</a:t>
            </a:r>
            <a:r>
              <a:rPr lang="it-IT" sz="28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it-IT" sz="28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en-US" sz="2800" b="1" dirty="0"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Rules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/>
                <a:ea typeface="Times New Roman"/>
                <a:cs typeface="Times New Roman"/>
              </a:rPr>
              <a:t>against discrimination and violence caused by sexual orientation and by genre identity</a:t>
            </a:r>
            <a:r>
              <a:rPr lang="it-IT" sz="2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it-IT" sz="2800" dirty="0">
                <a:effectLst/>
                <a:latin typeface="Calibri"/>
                <a:ea typeface="Calibri"/>
                <a:cs typeface="Times New Roman"/>
              </a:rPr>
            </a:br>
            <a:endParaRPr lang="it-IT" sz="2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304800" y="2204864"/>
            <a:ext cx="8686800" cy="3875261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50000"/>
              </a:lnSpc>
              <a:spcAft>
                <a:spcPts val="750"/>
              </a:spcAft>
              <a:buNone/>
            </a:pPr>
            <a:r>
              <a:rPr lang="en-US" sz="40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According to this Law </a:t>
            </a:r>
            <a:r>
              <a:rPr lang="en-US" sz="4000" b="1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Umbria Region </a:t>
            </a:r>
            <a:r>
              <a:rPr lang="en-US" sz="4000" b="1" dirty="0" smtClean="0">
                <a:solidFill>
                  <a:srgbClr val="0070C0"/>
                </a:solidFill>
                <a:latin typeface="Calibri"/>
                <a:ea typeface="Times New Roman"/>
                <a:cs typeface="Arial"/>
              </a:rPr>
              <a:t>takes </a:t>
            </a:r>
            <a:r>
              <a:rPr lang="en-US" sz="4000" b="1" dirty="0">
                <a:solidFill>
                  <a:srgbClr val="0070C0"/>
                </a:solidFill>
                <a:latin typeface="Calibri"/>
                <a:ea typeface="Times New Roman"/>
                <a:cs typeface="Arial"/>
              </a:rPr>
              <a:t>measures</a:t>
            </a:r>
            <a:r>
              <a:rPr lang="en-US" sz="4000" dirty="0">
                <a:solidFill>
                  <a:srgbClr val="0070C0"/>
                </a:solidFill>
                <a:latin typeface="Calibri"/>
                <a:ea typeface="Times New Roman"/>
                <a:cs typeface="Arial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in order to </a:t>
            </a:r>
            <a:r>
              <a:rPr lang="en-US" sz="4000" i="1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get over discriminations 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and </a:t>
            </a:r>
            <a:r>
              <a:rPr lang="en-US" sz="4000" i="1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to avert and fight violence 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caused by sexual orientation and genre </a:t>
            </a:r>
            <a:r>
              <a:rPr lang="en-US" sz="40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identity.</a:t>
            </a:r>
            <a:endParaRPr lang="it-IT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750"/>
              </a:spcAft>
              <a:buNone/>
            </a:pPr>
            <a:endParaRPr lang="it-IT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Risultati immagini per alternanza scuola lavoro"/>
          <p:cNvSpPr>
            <a:spLocks noChangeAspect="1" noChangeArrowheads="1"/>
          </p:cNvSpPr>
          <p:nvPr/>
        </p:nvSpPr>
        <p:spPr bwMode="auto">
          <a:xfrm>
            <a:off x="5868144" y="76470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3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Farmaci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3578</TotalTime>
  <Words>949</Words>
  <Application>Microsoft Office PowerPoint</Application>
  <PresentationFormat>Presentazione su schermo (4:3)</PresentationFormat>
  <Paragraphs>73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Terra</vt:lpstr>
      <vt:lpstr>DEALING WITH STEREOTYPES  IN ITALY</vt:lpstr>
      <vt:lpstr>FROM THE ITALIAN CONSTITUTION</vt:lpstr>
      <vt:lpstr>FROM THE ITALIAN CONSTITUTION</vt:lpstr>
      <vt:lpstr>FROM THE ITALIAN CONSTITUTION</vt:lpstr>
      <vt:lpstr>FROM THE ITALIAN CONSTITUTION</vt:lpstr>
      <vt:lpstr>LAW 25 June 1993 n. 205  Urgent measures about racial, ethnic and religious discrimination </vt:lpstr>
      <vt:lpstr>REGIONAL LAW 11 April 2017 n. 3 (Umbria) Rules against discrimination and violence caused by sexual orientation and by genre identity </vt:lpstr>
      <vt:lpstr>REGIONAL LAW 11 April 2017 n. 3 (Umbria) Rules against discrimination and violence caused by sexual orientation and by genre identity </vt:lpstr>
      <vt:lpstr>REGIONAL LAW 11 April 2017 n. 3 (Umbria) Rules against discrimination and violence caused by sexual orientation and by genre identity </vt:lpstr>
      <vt:lpstr>REGIONAL LAW 11 April 2017 n. 3 (Umbria) Rules against discrimination and violence caused by sexual orientation and by genre identity </vt:lpstr>
      <vt:lpstr>AcTIONS BY THE MINISTRY OF EDUCATION AGAINST BULLISM</vt:lpstr>
      <vt:lpstr>AcTIONS BY THE MINISTRY OF EDUCATION</vt:lpstr>
      <vt:lpstr>AcTIONS BY THE MINISTRY OF EDUCATION</vt:lpstr>
      <vt:lpstr>AcTIONS BY THE MINISTRY OF EDUCATION</vt:lpstr>
      <vt:lpstr>AcTIONS BY THE MINISTRY OF EDUCATION FOR Special Education needs</vt:lpstr>
      <vt:lpstr>AcTIONS BY THE MINISTRY OF EDUCATION FOR SEN</vt:lpstr>
      <vt:lpstr>AcTIONS BY THE MINISTRY OF EDUCATION FOR Special Education needs</vt:lpstr>
      <vt:lpstr>AcTIONS BY THE MINISTRY OF EDUCATION FOR SEN</vt:lpstr>
      <vt:lpstr>AcTIONS BY THE MINISTRY OF EDUCATION FOR SEN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A.S. 2016/2017 IIS CASSATA GATTAPONE</dc:title>
  <dc:creator>utente</dc:creator>
  <cp:lastModifiedBy>utente</cp:lastModifiedBy>
  <cp:revision>409</cp:revision>
  <cp:lastPrinted>2018-07-23T09:56:02Z</cp:lastPrinted>
  <dcterms:created xsi:type="dcterms:W3CDTF">2016-10-12T16:41:56Z</dcterms:created>
  <dcterms:modified xsi:type="dcterms:W3CDTF">2019-01-20T17:39:47Z</dcterms:modified>
</cp:coreProperties>
</file>